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Peace Sans" charset="1" panose="02000505040000020004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Rosario" charset="1" panose="02000503040000020003"/>
      <p:regular r:id="rId13"/>
    </p:embeddedFont>
    <p:embeddedFont>
      <p:font typeface="Rosario Bold" charset="1" panose="02000503060000020004"/>
      <p:regular r:id="rId14"/>
    </p:embeddedFont>
    <p:embeddedFont>
      <p:font typeface="Rosario Italics" charset="1" panose="02000506050000020003"/>
      <p:regular r:id="rId15"/>
    </p:embeddedFont>
    <p:embeddedFont>
      <p:font typeface="Rosario Bold Italics" charset="1" panose="020005030400000200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61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1.png" Type="http://schemas.openxmlformats.org/officeDocument/2006/relationships/image"/><Relationship Id="rId20" Target="../media/image22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29.png" Type="http://schemas.openxmlformats.org/officeDocument/2006/relationships/image"/><Relationship Id="rId23" Target="../media/image30.svg" Type="http://schemas.openxmlformats.org/officeDocument/2006/relationships/image"/><Relationship Id="rId24" Target="../media/image31.png" Type="http://schemas.openxmlformats.org/officeDocument/2006/relationships/image"/><Relationship Id="rId25" Target="../media/image3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18" Target="../media/image35.png" Type="http://schemas.openxmlformats.org/officeDocument/2006/relationships/image"/><Relationship Id="rId19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39.png" Type="http://schemas.openxmlformats.org/officeDocument/2006/relationships/image"/><Relationship Id="rId19" Target="../media/image40.png" Type="http://schemas.openxmlformats.org/officeDocument/2006/relationships/image"/><Relationship Id="rId2" Target="../media/image1.png" Type="http://schemas.openxmlformats.org/officeDocument/2006/relationships/image"/><Relationship Id="rId20" Target="../media/image41.svg" Type="http://schemas.openxmlformats.org/officeDocument/2006/relationships/image"/><Relationship Id="rId21" Target="../media/image42.png" Type="http://schemas.openxmlformats.org/officeDocument/2006/relationships/image"/><Relationship Id="rId22" Target="../media/image43.svg" Type="http://schemas.openxmlformats.org/officeDocument/2006/relationships/image"/><Relationship Id="rId23" Target="../media/image44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49.png" Type="http://schemas.openxmlformats.org/officeDocument/2006/relationships/image"/><Relationship Id="rId17" Target="../media/image50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.png" Type="http://schemas.openxmlformats.org/officeDocument/2006/relationships/image"/><Relationship Id="rId20" Target="../media/image55.png" Type="http://schemas.openxmlformats.org/officeDocument/2006/relationships/image"/><Relationship Id="rId21" Target="../media/image56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094127" y="2278313"/>
            <a:ext cx="5848272" cy="564358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680846" y="2523091"/>
            <a:ext cx="6243953" cy="52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9"/>
              </a:lnSpc>
            </a:pPr>
            <a:r>
              <a:rPr lang="en-US" sz="3049" spc="237">
                <a:solidFill>
                  <a:srgbClr val="000000"/>
                </a:solidFill>
                <a:latin typeface="Rosario Bold"/>
              </a:rPr>
              <a:t>Delicious Pizza for Everyone!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7212" y="3753605"/>
            <a:ext cx="8374109" cy="302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2E4F2C"/>
                </a:solidFill>
                <a:latin typeface="Peace Sans"/>
              </a:rPr>
              <a:t>FACTORY</a:t>
            </a:r>
          </a:p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2E4F2C"/>
                </a:solidFill>
                <a:latin typeface="Peace Sans"/>
              </a:rPr>
              <a:t>PATTERN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37212" y="6875228"/>
            <a:ext cx="4903251" cy="45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3"/>
              </a:lnSpc>
            </a:pPr>
            <a:r>
              <a:rPr lang="en-US" sz="3623">
                <a:solidFill>
                  <a:srgbClr val="141414"/>
                </a:solidFill>
                <a:latin typeface="Peace Sans Italics"/>
              </a:rPr>
              <a:t>@reallygreatsite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53839" y="-392429"/>
            <a:ext cx="3286695" cy="237239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19888" y="2543831"/>
            <a:ext cx="5912115" cy="52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9"/>
              </a:lnSpc>
            </a:pPr>
            <a:r>
              <a:rPr lang="en-US" sz="3049" spc="237">
                <a:solidFill>
                  <a:srgbClr val="000000"/>
                </a:solidFill>
                <a:latin typeface="Rosario Bold"/>
              </a:rPr>
              <a:t>Pizza Boxcar Present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31291" y="3774344"/>
            <a:ext cx="6732400" cy="156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2E4F2C"/>
                </a:solidFill>
                <a:latin typeface="Peace Sans Italics"/>
              </a:rPr>
              <a:t>THANK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19888" y="7233333"/>
            <a:ext cx="4903251" cy="45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3"/>
              </a:lnSpc>
            </a:pPr>
            <a:r>
              <a:rPr lang="en-US" sz="3623">
                <a:solidFill>
                  <a:srgbClr val="141414"/>
                </a:solidFill>
                <a:latin typeface="Peace Sans Italics"/>
              </a:rPr>
              <a:t>@reallygreatsite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76253" y="5318462"/>
            <a:ext cx="6442476" cy="156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402D07"/>
                </a:solidFill>
                <a:latin typeface="Peace Sans Italics"/>
              </a:rPr>
              <a:t>YOU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9961345" y="2051882"/>
            <a:ext cx="4849508" cy="6177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919282" y="1991723"/>
            <a:ext cx="5919740" cy="96042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50243" y="1534513"/>
            <a:ext cx="5196459" cy="1023932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745189" y="4215064"/>
            <a:ext cx="7623529" cy="374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3567">
                <a:solidFill>
                  <a:srgbClr val="402D07"/>
                </a:solidFill>
                <a:latin typeface="Rosario Bold"/>
              </a:rPr>
              <a:t>hello, we are the main chef and owner of great pizza. </a:t>
            </a:r>
          </a:p>
          <a:p>
            <a:pPr>
              <a:lnSpc>
                <a:spcPts val="4994"/>
              </a:lnSpc>
            </a:pPr>
            <a:r>
              <a:rPr lang="en-US" sz="3567">
                <a:solidFill>
                  <a:srgbClr val="402D07"/>
                </a:solidFill>
                <a:latin typeface="Rosario Bold"/>
              </a:rPr>
              <a:t>Here, we are going to learn how to prepare some delicious pizza within 30 minutes.</a:t>
            </a:r>
          </a:p>
          <a:p>
            <a:pPr>
              <a:lnSpc>
                <a:spcPts val="4994"/>
              </a:lnSpc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63957" y="7392074"/>
            <a:ext cx="2700177" cy="28949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5628047" y="7097836"/>
            <a:ext cx="1810334" cy="222126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745189" y="1413155"/>
            <a:ext cx="6700413" cy="286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Chef</a:t>
            </a:r>
          </a:p>
          <a:p>
            <a:pPr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"/>
              </a:rPr>
              <a:t>Dung and </a:t>
            </a:r>
          </a:p>
          <a:p>
            <a:pPr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"/>
              </a:rPr>
              <a:t>Chef Khai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4790" y="3734733"/>
            <a:ext cx="3284459" cy="266451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45401" y="3734733"/>
            <a:ext cx="3320271" cy="266451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7147" y="3677369"/>
            <a:ext cx="3320271" cy="266451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8892" y="3405150"/>
            <a:ext cx="2717756" cy="293673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305225" y="1908327"/>
            <a:ext cx="9541782" cy="99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Table of contents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47007" y="913114"/>
            <a:ext cx="2337979" cy="199365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554568" y="6882034"/>
            <a:ext cx="3521548" cy="127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"/>
              </a:rPr>
              <a:t>THe dependency</a:t>
            </a:r>
          </a:p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"/>
              </a:rPr>
              <a:t>inversion  principle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8176" y="7036282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"/>
              </a:rPr>
              <a:t>Problem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59613" y="6882034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6116" y="6882034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24937" y="3057054"/>
            <a:ext cx="7025885" cy="574366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27161" y="793769"/>
            <a:ext cx="3147792" cy="191156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398333" y="1772179"/>
            <a:ext cx="11491334" cy="99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Problem?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8675" y="4118010"/>
            <a:ext cx="5225221" cy="249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3567">
                <a:solidFill>
                  <a:srgbClr val="402D07"/>
                </a:solidFill>
                <a:latin typeface="Rosario Bold"/>
              </a:rPr>
              <a:t>The Franchises are using the factory to create pizzas, but starting to employ their own procedure.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2747" y="4118010"/>
            <a:ext cx="2770388" cy="60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94"/>
              </a:lnSpc>
            </a:pPr>
            <a:r>
              <a:rPr lang="en-US" sz="3567">
                <a:solidFill>
                  <a:srgbClr val="402D07"/>
                </a:solidFill>
                <a:latin typeface="Rosario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76142" y="7080758"/>
            <a:ext cx="2159050" cy="10795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-82589" y="3009720"/>
            <a:ext cx="7703677" cy="534121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68381" y="5013790"/>
            <a:ext cx="2919383" cy="230896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73109" y="347195"/>
            <a:ext cx="9541782" cy="192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The abstract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85090" y="3442790"/>
            <a:ext cx="7623529" cy="2493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4"/>
              </a:lnSpc>
            </a:pPr>
            <a:r>
              <a:rPr lang="en-US" sz="3567">
                <a:solidFill>
                  <a:srgbClr val="402D07"/>
                </a:solidFill>
                <a:latin typeface="Rosario Bold"/>
              </a:rPr>
              <a:t>We will have createPizza() method to make the right kind of pizza. With each subclass of Pizzastore have createPizza() method.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85090" y="2400652"/>
            <a:ext cx="4865533" cy="87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9"/>
              </a:lnSpc>
            </a:pPr>
            <a:r>
              <a:rPr lang="en-US" sz="5077">
                <a:solidFill>
                  <a:srgbClr val="CC2424"/>
                </a:solidFill>
                <a:latin typeface="Bebas Neue"/>
              </a:rPr>
              <a:t>The creator class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3831" y="2505427"/>
            <a:ext cx="1469737" cy="232955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3"/>
          <a:srcRect l="0" t="0" r="0" b="0"/>
          <a:stretch>
            <a:fillRect/>
          </a:stretch>
        </p:blipFill>
        <p:spPr>
          <a:xfrm flipH="false" flipV="false" rot="0">
            <a:off x="12700246" y="427242"/>
            <a:ext cx="2429290" cy="20648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3077424" y="2930083"/>
            <a:ext cx="5682549" cy="423735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929161" y="3696782"/>
            <a:ext cx="5436495" cy="34706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63217" y="713224"/>
            <a:ext cx="1627216" cy="2057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73109" y="1772179"/>
            <a:ext cx="9541782" cy="99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Pizza Store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7925" y="7511977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 Bold"/>
              </a:rPr>
              <a:t>NewYork style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86634" y="7511977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 Bold"/>
              </a:rPr>
              <a:t>Chicago style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3502833" y="5143500"/>
            <a:ext cx="8017934" cy="266591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02833" y="1003319"/>
            <a:ext cx="11491334" cy="192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The Dependency Inversion Principle 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1714761" y="3684513"/>
            <a:ext cx="4104275" cy="412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37752" y="3657431"/>
            <a:ext cx="3676148" cy="368536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61269" y="3665946"/>
            <a:ext cx="3760573" cy="368536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5086942" y="3665946"/>
            <a:ext cx="3858417" cy="384877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1"/>
          <a:srcRect l="1737" t="0" r="1737" b="0"/>
          <a:stretch>
            <a:fillRect/>
          </a:stretch>
        </p:blipFill>
        <p:spPr>
          <a:xfrm flipH="false" flipV="false" rot="0">
            <a:off x="913711" y="3665946"/>
            <a:ext cx="3735082" cy="384877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477609" y="1772179"/>
            <a:ext cx="9541782" cy="99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988">
                <a:solidFill>
                  <a:srgbClr val="2E4F2C"/>
                </a:solidFill>
                <a:latin typeface="Peace Sans Italics"/>
              </a:rPr>
              <a:t>Our Variant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92352" y="8362415"/>
            <a:ext cx="3521548" cy="89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402D07"/>
                </a:solidFill>
                <a:latin typeface="Rosario Bold"/>
              </a:rPr>
              <a:t>delicious pizza with pepperoni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0782" y="8343900"/>
            <a:ext cx="3521548" cy="89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402D07"/>
                </a:solidFill>
                <a:latin typeface="Rosario Bold"/>
              </a:rPr>
              <a:t>delicious pizza with vegetable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23812" y="8343900"/>
            <a:ext cx="3521548" cy="89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402D07"/>
                </a:solidFill>
                <a:latin typeface="Rosario Bold"/>
              </a:rPr>
              <a:t>delicious pizza with cheese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2352" y="7599052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 Bold"/>
              </a:rPr>
              <a:t>pepperoni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80782" y="7599052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 Bold"/>
              </a:rPr>
              <a:t>vegies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23812" y="7599052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 Bold"/>
              </a:rPr>
              <a:t>Cheese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0478" y="7599052"/>
            <a:ext cx="3521548" cy="63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CC2424"/>
                </a:solidFill>
                <a:latin typeface="Bebas Neue"/>
              </a:rPr>
              <a:t>Clam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244" y="8343900"/>
            <a:ext cx="3521548" cy="89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402D07"/>
                </a:solidFill>
                <a:latin typeface="Rosario Bold"/>
              </a:rPr>
              <a:t>delicious pizza with </a:t>
            </a:r>
          </a:p>
          <a:p>
            <a:pPr algn="ctr">
              <a:lnSpc>
                <a:spcPts val="3645"/>
              </a:lnSpc>
            </a:pPr>
            <a:r>
              <a:rPr lang="en-US" sz="2603">
                <a:solidFill>
                  <a:srgbClr val="402D07"/>
                </a:solidFill>
                <a:latin typeface="Rosario Bold"/>
              </a:rPr>
              <a:t>clam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8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7204" y="9091092"/>
            <a:ext cx="4396453" cy="22531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84691" y="9091092"/>
            <a:ext cx="4396453" cy="22531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427242"/>
            <a:ext cx="1576371" cy="15527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23135" y="427242"/>
            <a:ext cx="1576371" cy="1552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7995" y="8160283"/>
            <a:ext cx="1363027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7763" y="8229600"/>
            <a:ext cx="4069911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12830" y="-392429"/>
            <a:ext cx="3286695" cy="23723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57348" y="3053926"/>
            <a:ext cx="3212709" cy="27870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817944" y="3053926"/>
            <a:ext cx="3212709" cy="27870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27937" y="3326707"/>
            <a:ext cx="9632126" cy="483357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211508" y="4625066"/>
            <a:ext cx="9864984" cy="17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2"/>
              </a:lnSpc>
            </a:pPr>
            <a:r>
              <a:rPr lang="en-US" sz="13806">
                <a:solidFill>
                  <a:srgbClr val="2E4F2C"/>
                </a:solidFill>
                <a:latin typeface="Peace Sans Italics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DAFhErm6xMA</dc:identifier>
  <dcterms:modified xsi:type="dcterms:W3CDTF">2011-08-01T06:04:30Z</dcterms:modified>
  <cp:revision>1</cp:revision>
  <dc:title>Factory Madness</dc:title>
</cp:coreProperties>
</file>